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9144000"/>
  <p:notesSz cx="6858000" cy="9144000"/>
  <p:embeddedFontLst>
    <p:embeddedFont>
      <p:font typeface="Roboto Serif"/>
      <p:regular r:id="rId18"/>
      <p:bold r:id="rId19"/>
      <p:italic r:id="rId20"/>
      <p:boldItalic r:id="rId21"/>
    </p:embeddedFont>
    <p:embeddedFont>
      <p:font typeface="PT Sans Narrow"/>
      <p:regular r:id="rId22"/>
      <p:bold r:id="rId23"/>
    </p:embeddedFont>
    <p:embeddedFont>
      <p:font typeface="Open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Serif-italic.fntdata"/><Relationship Id="rId22" Type="http://schemas.openxmlformats.org/officeDocument/2006/relationships/font" Target="fonts/PTSansNarrow-regular.fntdata"/><Relationship Id="rId21" Type="http://schemas.openxmlformats.org/officeDocument/2006/relationships/font" Target="fonts/RobotoSerif-boldItalic.fntdata"/><Relationship Id="rId24" Type="http://schemas.openxmlformats.org/officeDocument/2006/relationships/font" Target="fonts/OpenSans-regular.fntdata"/><Relationship Id="rId23" Type="http://schemas.openxmlformats.org/officeDocument/2006/relationships/font" Target="fonts/PTSansNarrow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italic.fntdata"/><Relationship Id="rId25" Type="http://schemas.openxmlformats.org/officeDocument/2006/relationships/font" Target="fonts/OpenSans-bold.fntdata"/><Relationship Id="rId27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Serif-bold.fntdata"/><Relationship Id="rId18" Type="http://schemas.openxmlformats.org/officeDocument/2006/relationships/font" Target="fonts/RobotoSerif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c99c54dcb1_0_2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c99c54dcb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c99c54dcb1_0_4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c99c54dcb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c99c54dcb1_0_4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c99c54dcb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c27696570a_0_41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c27696570a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c9aa916dcf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c9aa916d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c9aa916dcf_0_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c9aa916dc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c93eff1515_0_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c93eff151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c99c54dcb1_0_1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c99c54dcb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99c54dcb1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c99c54dc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c9af8d4223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c9af8d42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c94e4036e7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c94e4036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4235850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421100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362666"/>
            <a:ext cx="7136668" cy="203195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5292001"/>
            <a:ext cx="7136668" cy="203195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2335685"/>
            <a:ext cx="7136700" cy="13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3800052"/>
            <a:ext cx="48705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739800"/>
            <a:ext cx="8520600" cy="20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3994200"/>
            <a:ext cx="8520600" cy="14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3429200"/>
            <a:ext cx="9144000" cy="342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1086400"/>
            <a:ext cx="8571300" cy="12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6727600"/>
            <a:ext cx="9144000" cy="1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688233"/>
            <a:ext cx="39999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688233"/>
            <a:ext cx="39999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701800"/>
            <a:ext cx="56136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386233"/>
            <a:ext cx="4045200" cy="223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36358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5640967"/>
            <a:ext cx="5998800" cy="7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hyperlink" Target="https://colab.research.google.com/drive/1T35PPcq-5dtzjbmFtPnLPE4gFu9rR5Fr?usp=sharin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9.jp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3650" y="2537435"/>
            <a:ext cx="7136700" cy="13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Serif"/>
                <a:ea typeface="Roboto Serif"/>
                <a:cs typeface="Roboto Serif"/>
                <a:sym typeface="Roboto Serif"/>
              </a:rPr>
              <a:t>Clase n°1: Introducción a Python</a:t>
            </a:r>
            <a:endParaRPr i="1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3136350" y="4140150"/>
            <a:ext cx="28713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chemeClr val="dk2"/>
                </a:solidFill>
                <a:latin typeface="Roboto Serif"/>
                <a:ea typeface="Roboto Serif"/>
                <a:cs typeface="Roboto Serif"/>
                <a:sym typeface="Roboto Serif"/>
              </a:rPr>
              <a:t>Chile++</a:t>
            </a:r>
            <a:endParaRPr b="1" sz="3200">
              <a:solidFill>
                <a:schemeClr val="dk2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¿Dónde puedo ejecutar programas de Python?</a:t>
            </a:r>
            <a:endParaRPr sz="3200"/>
          </a:p>
        </p:txBody>
      </p:sp>
      <p:sp>
        <p:nvSpPr>
          <p:cNvPr id="144" name="Google Shape;144;p22"/>
          <p:cNvSpPr txBox="1"/>
          <p:nvPr>
            <p:ph idx="1" type="body"/>
          </p:nvPr>
        </p:nvSpPr>
        <p:spPr>
          <a:xfrm>
            <a:off x="311700" y="1536575"/>
            <a:ext cx="504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34"/>
              <a:t>Python es </a:t>
            </a:r>
            <a:r>
              <a:rPr b="1" lang="en-GB" sz="2534"/>
              <a:t>multiplataforma, </a:t>
            </a:r>
            <a:r>
              <a:rPr lang="en-GB" sz="2534"/>
              <a:t>por lo tanto, no se necesita un tipo específico de computador o sistema operativo para trabajar con él.</a:t>
            </a:r>
            <a:endParaRPr sz="2534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34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534"/>
              <a:t>En este curso nosotros trabajaremos con una plataforma online llamada </a:t>
            </a:r>
            <a:r>
              <a:rPr b="1" lang="en-GB" sz="2534"/>
              <a:t>Google Colab.</a:t>
            </a:r>
            <a:endParaRPr b="1" sz="2534"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7125" y="2005522"/>
            <a:ext cx="2155049" cy="215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6050" y="68400"/>
            <a:ext cx="734525" cy="85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¿Qué es Google Colab?</a:t>
            </a:r>
            <a:endParaRPr sz="3200"/>
          </a:p>
        </p:txBody>
      </p:sp>
      <p:sp>
        <p:nvSpPr>
          <p:cNvPr id="152" name="Google Shape;152;p23"/>
          <p:cNvSpPr txBox="1"/>
          <p:nvPr>
            <p:ph idx="1" type="body"/>
          </p:nvPr>
        </p:nvSpPr>
        <p:spPr>
          <a:xfrm>
            <a:off x="311700" y="1536575"/>
            <a:ext cx="5040600" cy="46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34"/>
              <a:t>Google Colab (Colaboratory)</a:t>
            </a:r>
            <a:r>
              <a:rPr lang="en-GB" sz="2534"/>
              <a:t> es una aplicación web en la nube que permite </a:t>
            </a:r>
            <a:r>
              <a:rPr b="1" lang="en-GB" sz="2534"/>
              <a:t>escribir, ejecutar y compartir código de Python</a:t>
            </a:r>
            <a:r>
              <a:rPr lang="en-GB" sz="2534"/>
              <a:t> en tu navegador web. </a:t>
            </a:r>
            <a:endParaRPr sz="2534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34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534"/>
              <a:t>Con Google Colab, puedes crear cuadernos interactivos que combinan código, texto explicativo, imágenes y más.</a:t>
            </a:r>
            <a:endParaRPr b="1" sz="2534"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6050" y="68400"/>
            <a:ext cx="734525" cy="85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3675" y="1954367"/>
            <a:ext cx="3486899" cy="2146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¿Qué es Google Colab?</a:t>
            </a:r>
            <a:endParaRPr sz="3200"/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6050" y="68400"/>
            <a:ext cx="734525" cy="85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3675" y="1954367"/>
            <a:ext cx="3486899" cy="214696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 txBox="1"/>
          <p:nvPr>
            <p:ph idx="1" type="body"/>
          </p:nvPr>
        </p:nvSpPr>
        <p:spPr>
          <a:xfrm>
            <a:off x="311700" y="1536575"/>
            <a:ext cx="5040600" cy="46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2534"/>
              <a:t>¡Veamos nuestro primer cuaderno de Google Colab!</a:t>
            </a:r>
            <a:endParaRPr b="1" sz="2534"/>
          </a:p>
        </p:txBody>
      </p:sp>
      <p:sp>
        <p:nvSpPr>
          <p:cNvPr id="163" name="Google Shape;163;p24"/>
          <p:cNvSpPr txBox="1"/>
          <p:nvPr/>
        </p:nvSpPr>
        <p:spPr>
          <a:xfrm>
            <a:off x="1002675" y="3449300"/>
            <a:ext cx="4596900" cy="16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Link</a:t>
            </a:r>
            <a:endParaRPr sz="3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360950" y="1681375"/>
            <a:ext cx="68040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¿Qué es la programación?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Introducción a Python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Uso de Google Colab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Escribir y ejecutar programas simples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r>
              <a:rPr lang="en-GB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Imprimir un  "Hello, world!"</a:t>
            </a:r>
            <a:endParaRPr b="1" sz="35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6050" y="68400"/>
            <a:ext cx="734525" cy="85424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Temas de la clase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¿Qué es programar?</a:t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1425" y="1681375"/>
            <a:ext cx="3209875" cy="32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360950" y="1681375"/>
            <a:ext cx="504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34"/>
              <a:t>La programación es el proceso de crear </a:t>
            </a:r>
            <a:r>
              <a:rPr b="1" lang="en-GB" sz="2534"/>
              <a:t>instrucciones</a:t>
            </a:r>
            <a:r>
              <a:rPr lang="en-GB" sz="2534"/>
              <a:t> que una computadora puede </a:t>
            </a:r>
            <a:r>
              <a:rPr b="1" lang="en-GB" sz="2534"/>
              <a:t>entender y ejecutar.</a:t>
            </a:r>
            <a:endParaRPr b="1" sz="2534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534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534"/>
              <a:t>Las instrucciones deben estar escritas de acuerdo a reglas específicas para que el computador las entienda.</a:t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6050" y="68400"/>
            <a:ext cx="734525" cy="85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¿Qué es programar?</a:t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6050" y="68400"/>
            <a:ext cx="734525" cy="85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500" y="1988038"/>
            <a:ext cx="1882526" cy="15687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Google Shape;90;p16"/>
          <p:cNvCxnSpPr/>
          <p:nvPr/>
        </p:nvCxnSpPr>
        <p:spPr>
          <a:xfrm>
            <a:off x="3028800" y="2905838"/>
            <a:ext cx="2721900" cy="16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" name="Google Shape;91;p16"/>
          <p:cNvSpPr txBox="1"/>
          <p:nvPr/>
        </p:nvSpPr>
        <p:spPr>
          <a:xfrm>
            <a:off x="2966100" y="2148125"/>
            <a:ext cx="29754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Instrucciones específicas (receta)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8225" y="1727697"/>
            <a:ext cx="2663976" cy="1935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6" y="4451316"/>
            <a:ext cx="2513200" cy="14136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6"/>
          <p:cNvCxnSpPr/>
          <p:nvPr/>
        </p:nvCxnSpPr>
        <p:spPr>
          <a:xfrm>
            <a:off x="3147000" y="5528913"/>
            <a:ext cx="2721900" cy="16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" name="Google Shape;95;p16"/>
          <p:cNvSpPr txBox="1"/>
          <p:nvPr/>
        </p:nvSpPr>
        <p:spPr>
          <a:xfrm>
            <a:off x="3084300" y="4771200"/>
            <a:ext cx="29754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Instrucciones específicas (</a:t>
            </a:r>
            <a:r>
              <a:rPr b="1"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programa</a:t>
            </a:r>
            <a:r>
              <a:rPr lang="en-GB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91000" y="4468575"/>
            <a:ext cx="2352773" cy="132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Lenguajes de programación</a:t>
            </a:r>
            <a:endParaRPr/>
          </a:p>
        </p:txBody>
      </p:sp>
      <p:sp>
        <p:nvSpPr>
          <p:cNvPr id="102" name="Google Shape;102;p17"/>
          <p:cNvSpPr txBox="1"/>
          <p:nvPr>
            <p:ph idx="1" type="body"/>
          </p:nvPr>
        </p:nvSpPr>
        <p:spPr>
          <a:xfrm>
            <a:off x="360950" y="1681375"/>
            <a:ext cx="504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34"/>
              <a:t>Un </a:t>
            </a:r>
            <a:r>
              <a:rPr b="1" lang="en-GB" sz="2534"/>
              <a:t>lenguaje de programación</a:t>
            </a:r>
            <a:r>
              <a:rPr lang="en-GB" sz="2534"/>
              <a:t> es un sistema de reglas que se usan para escribir instrucciones al computador.</a:t>
            </a:r>
            <a:endParaRPr sz="2534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34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534"/>
              <a:t>Funciona como un idioma intermedio entre las personas y las computadoras.</a:t>
            </a:r>
            <a:endParaRPr sz="2534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3325" y="1986217"/>
            <a:ext cx="3437650" cy="229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6050" y="68400"/>
            <a:ext cx="734525" cy="85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311700" y="487192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Lenguajes de programación</a:t>
            </a:r>
            <a:endParaRPr/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360950" y="1681375"/>
            <a:ext cx="504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34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250" y="1630075"/>
            <a:ext cx="6330276" cy="434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6050" y="68400"/>
            <a:ext cx="734525" cy="85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Python</a:t>
            </a:r>
            <a:endParaRPr/>
          </a:p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311700" y="1536575"/>
            <a:ext cx="504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34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534"/>
              <a:t>Python</a:t>
            </a:r>
            <a:r>
              <a:rPr lang="en-GB" sz="2534"/>
              <a:t> es un lenguaje de programación de alto nivel, fácil de aprender y ampliamente utilizado.</a:t>
            </a:r>
            <a:endParaRPr sz="2534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534"/>
              <a:t>Es conocido por ser </a:t>
            </a:r>
            <a:r>
              <a:rPr b="1" lang="en-GB" sz="2534"/>
              <a:t>claro y legible</a:t>
            </a:r>
            <a:r>
              <a:rPr lang="en-GB" sz="2534"/>
              <a:t>, lo que lo hace ideal para principiantes.</a:t>
            </a:r>
            <a:endParaRPr/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2625" y="1432247"/>
            <a:ext cx="2155049" cy="215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9425" y="3428999"/>
            <a:ext cx="2312876" cy="1734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6050" y="68400"/>
            <a:ext cx="734525" cy="85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184300" y="68392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840"/>
              <a:t>Ejemplo: cómo decir “hola” en diferentes lenguajes</a:t>
            </a:r>
            <a:endParaRPr sz="2840"/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6477" y="68400"/>
            <a:ext cx="1020950" cy="118735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/>
          <p:nvPr>
            <p:ph idx="1" type="body"/>
          </p:nvPr>
        </p:nvSpPr>
        <p:spPr>
          <a:xfrm>
            <a:off x="5259725" y="2166525"/>
            <a:ext cx="4220400" cy="37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134">
                <a:latin typeface="Courier New"/>
                <a:ea typeface="Courier New"/>
                <a:cs typeface="Courier New"/>
                <a:sym typeface="Courier New"/>
              </a:rPr>
              <a:t>section .data</a:t>
            </a:r>
            <a:endParaRPr b="1" sz="4134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4134">
                <a:latin typeface="Courier New"/>
                <a:ea typeface="Courier New"/>
                <a:cs typeface="Courier New"/>
                <a:sym typeface="Courier New"/>
              </a:rPr>
              <a:t>    hello db 'Hola!', 0</a:t>
            </a:r>
            <a:endParaRPr b="1" sz="4134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4134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4134">
                <a:latin typeface="Courier New"/>
                <a:ea typeface="Courier New"/>
                <a:cs typeface="Courier New"/>
                <a:sym typeface="Courier New"/>
              </a:rPr>
              <a:t>section .text</a:t>
            </a:r>
            <a:endParaRPr b="1" sz="4134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4134">
                <a:latin typeface="Courier New"/>
                <a:ea typeface="Courier New"/>
                <a:cs typeface="Courier New"/>
                <a:sym typeface="Courier New"/>
              </a:rPr>
              <a:t>    global _start</a:t>
            </a:r>
            <a:endParaRPr b="1" sz="4134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4134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4134">
                <a:latin typeface="Courier New"/>
                <a:ea typeface="Courier New"/>
                <a:cs typeface="Courier New"/>
                <a:sym typeface="Courier New"/>
              </a:rPr>
              <a:t>_start:</a:t>
            </a:r>
            <a:endParaRPr b="1" sz="4134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4134">
                <a:latin typeface="Courier New"/>
                <a:ea typeface="Courier New"/>
                <a:cs typeface="Courier New"/>
                <a:sym typeface="Courier New"/>
              </a:rPr>
              <a:t>    ; Print the string</a:t>
            </a:r>
            <a:endParaRPr b="1" sz="4134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4134">
                <a:latin typeface="Courier New"/>
                <a:ea typeface="Courier New"/>
                <a:cs typeface="Courier New"/>
                <a:sym typeface="Courier New"/>
              </a:rPr>
              <a:t>    mov eax, 4            </a:t>
            </a:r>
            <a:endParaRPr b="1" sz="4134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4134">
                <a:latin typeface="Courier New"/>
                <a:ea typeface="Courier New"/>
                <a:cs typeface="Courier New"/>
                <a:sym typeface="Courier New"/>
              </a:rPr>
              <a:t>    mov ebx, 1            </a:t>
            </a:r>
            <a:endParaRPr b="1" sz="4134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4134">
                <a:latin typeface="Courier New"/>
                <a:ea typeface="Courier New"/>
                <a:cs typeface="Courier New"/>
                <a:sym typeface="Courier New"/>
              </a:rPr>
              <a:t>    mov ecx, hello        </a:t>
            </a:r>
            <a:endParaRPr b="1" sz="4134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4134">
                <a:latin typeface="Courier New"/>
                <a:ea typeface="Courier New"/>
                <a:cs typeface="Courier New"/>
                <a:sym typeface="Courier New"/>
              </a:rPr>
              <a:t>    mov edx, 13           </a:t>
            </a:r>
            <a:endParaRPr b="1" sz="4134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4134">
                <a:latin typeface="Courier New"/>
                <a:ea typeface="Courier New"/>
                <a:cs typeface="Courier New"/>
                <a:sym typeface="Courier New"/>
              </a:rPr>
              <a:t>    int 0x80              </a:t>
            </a:r>
            <a:endParaRPr b="1" sz="4134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4134">
                <a:latin typeface="Courier New"/>
                <a:ea typeface="Courier New"/>
                <a:cs typeface="Courier New"/>
                <a:sym typeface="Courier New"/>
              </a:rPr>
              <a:t>     mov eax, 1            </a:t>
            </a:r>
            <a:endParaRPr b="1" sz="4134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4134">
                <a:latin typeface="Courier New"/>
                <a:ea typeface="Courier New"/>
                <a:cs typeface="Courier New"/>
                <a:sym typeface="Courier New"/>
              </a:rPr>
              <a:t>    xor ebx, ebx          </a:t>
            </a:r>
            <a:endParaRPr b="1" sz="4134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4134">
                <a:latin typeface="Courier New"/>
                <a:ea typeface="Courier New"/>
                <a:cs typeface="Courier New"/>
                <a:sym typeface="Courier New"/>
              </a:rPr>
              <a:t>    int 0x80 </a:t>
            </a:r>
            <a:r>
              <a:rPr b="1" lang="en-GB" sz="4534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4534"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endParaRPr sz="4534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34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0"/>
          <p:cNvSpPr txBox="1"/>
          <p:nvPr>
            <p:ph idx="1" type="body"/>
          </p:nvPr>
        </p:nvSpPr>
        <p:spPr>
          <a:xfrm>
            <a:off x="630175" y="3087000"/>
            <a:ext cx="3727200" cy="29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2634">
                <a:latin typeface="Courier New"/>
                <a:ea typeface="Courier New"/>
                <a:cs typeface="Courier New"/>
                <a:sym typeface="Courier New"/>
              </a:rPr>
              <a:t>print(“hola”)</a:t>
            </a:r>
            <a:endParaRPr sz="100"/>
          </a:p>
        </p:txBody>
      </p:sp>
      <p:sp>
        <p:nvSpPr>
          <p:cNvPr id="130" name="Google Shape;130;p20"/>
          <p:cNvSpPr txBox="1"/>
          <p:nvPr/>
        </p:nvSpPr>
        <p:spPr>
          <a:xfrm>
            <a:off x="3858425" y="1198675"/>
            <a:ext cx="3429000" cy="8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" name="Google Shape;131;p20"/>
          <p:cNvSpPr txBox="1"/>
          <p:nvPr>
            <p:ph type="title"/>
          </p:nvPr>
        </p:nvSpPr>
        <p:spPr>
          <a:xfrm>
            <a:off x="853075" y="122331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accent3"/>
                </a:solidFill>
              </a:rPr>
              <a:t>En Python:                                 En Assembly:</a:t>
            </a:r>
            <a:endParaRPr sz="31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311700" y="2748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¿Qué puedo hacer con Python?</a:t>
            </a:r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6050" y="68400"/>
            <a:ext cx="734525" cy="85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0225" y="1472873"/>
            <a:ext cx="6941699" cy="479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